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6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13" name="Freeform 12"/>
          <p:cNvSpPr/>
          <p:nvPr/>
        </p:nvSpPr>
        <p:spPr>
          <a:xfrm>
            <a:off x="-8467" y="-16933"/>
            <a:ext cx="8754534" cy="6451600"/>
          </a:xfrm>
          <a:custGeom>
            <a:avLst/>
            <a:gdLst/>
            <a:ahLst/>
            <a:cxnLst/>
            <a:rect l="l" t="t" r="r" b="b"/>
            <a:pathLst>
              <a:path w="8754534" h="6451600">
                <a:moveTo>
                  <a:pt x="8373534" y="0"/>
                </a:moveTo>
                <a:lnTo>
                  <a:pt x="8754534" y="5994400"/>
                </a:lnTo>
                <a:lnTo>
                  <a:pt x="0" y="6451600"/>
                </a:lnTo>
                <a:lnTo>
                  <a:pt x="0" y="0"/>
                </a:lnTo>
                <a:lnTo>
                  <a:pt x="8373534" y="0"/>
                </a:lnTo>
                <a:close/>
              </a:path>
            </a:pathLst>
          </a:cu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Freeform 22"/>
          <p:cNvSpPr/>
          <p:nvPr/>
        </p:nvSpPr>
        <p:spPr>
          <a:xfrm>
            <a:off x="-10379" y="4445000"/>
            <a:ext cx="8464695" cy="1715811"/>
          </a:xfrm>
          <a:custGeom>
            <a:avLst/>
            <a:gdLst/>
            <a:ahLst/>
            <a:cxnLst/>
            <a:rect l="l" t="t" r="r" b="b"/>
            <a:pathLst>
              <a:path w="8428428" h="1878553">
                <a:moveTo>
                  <a:pt x="0" y="438229"/>
                </a:moveTo>
                <a:lnTo>
                  <a:pt x="8343246" y="0"/>
                </a:lnTo>
                <a:lnTo>
                  <a:pt x="8428428" y="1424838"/>
                </a:lnTo>
                <a:lnTo>
                  <a:pt x="7515" y="1878553"/>
                </a:lnTo>
                <a:lnTo>
                  <a:pt x="0" y="438229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 28"/>
          <p:cNvSpPr/>
          <p:nvPr/>
        </p:nvSpPr>
        <p:spPr>
          <a:xfrm>
            <a:off x="-2864" y="0"/>
            <a:ext cx="5811235" cy="321615"/>
          </a:xfrm>
          <a:custGeom>
            <a:avLst/>
            <a:gdLst/>
            <a:ahLst/>
            <a:cxnLst/>
            <a:rect l="l" t="t" r="r" b="b"/>
            <a:pathLst>
              <a:path w="5811235" h="321615">
                <a:moveTo>
                  <a:pt x="0" y="0"/>
                </a:moveTo>
                <a:lnTo>
                  <a:pt x="5811235" y="0"/>
                </a:lnTo>
                <a:lnTo>
                  <a:pt x="1" y="321615"/>
                </a:lnTo>
                <a:cubicBezTo>
                  <a:pt x="1" y="214410"/>
                  <a:pt x="0" y="107205"/>
                  <a:pt x="0" y="0"/>
                </a:cubicBez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 rot="21420000">
            <a:off x="-170768" y="213023"/>
            <a:ext cx="8480534" cy="5746008"/>
          </a:xfrm>
          <a:custGeom>
            <a:avLst/>
            <a:gdLst/>
            <a:ahLst/>
            <a:cxnLst/>
            <a:rect l="l" t="t" r="r" b="b"/>
            <a:pathLst>
              <a:path w="11307378" h="5746008">
                <a:moveTo>
                  <a:pt x="11270997" y="0"/>
                </a:moveTo>
                <a:lnTo>
                  <a:pt x="11307378" y="5746008"/>
                </a:lnTo>
                <a:lnTo>
                  <a:pt x="1" y="574313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451416" y="668338"/>
            <a:ext cx="7533524" cy="2766528"/>
          </a:xfrm>
        </p:spPr>
        <p:txBody>
          <a:bodyPr anchor="b">
            <a:normAutofit/>
          </a:bodyPr>
          <a:lstStyle>
            <a:lvl1pPr algn="r"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554462" y="3446830"/>
            <a:ext cx="7512060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3669071" y="4714242"/>
            <a:ext cx="4607740" cy="942356"/>
          </a:xfrm>
        </p:spPr>
        <p:txBody>
          <a:bodyPr/>
          <a:lstStyle>
            <a:lvl1pPr algn="ctr">
              <a:defRPr sz="4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D762FBEB-CB03-4FA5-B987-013964F1B262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9144" y="4956048"/>
            <a:ext cx="2990088" cy="914400"/>
          </a:xfrm>
          <a:noFill/>
        </p:spPr>
        <p:txBody>
          <a:bodyPr wrap="square" rtlCol="0">
            <a:spAutoFit/>
          </a:bodyPr>
          <a:lstStyle>
            <a:lvl1pPr>
              <a:defRPr lang="en-US" sz="4200" dirty="0"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7401518" y="3819948"/>
            <a:ext cx="680390" cy="49847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786F159-8F16-4CDC-A344-61B6E5FC4565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5-Point Star 32"/>
          <p:cNvSpPr/>
          <p:nvPr/>
        </p:nvSpPr>
        <p:spPr>
          <a:xfrm rot="21420000">
            <a:off x="3121951" y="5057183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9751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106333"/>
            <a:ext cx="7796031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351" y="685800"/>
            <a:ext cx="7794385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702923"/>
            <a:ext cx="7796046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FBEB-CB03-4FA5-B987-013964F1B262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F159-8F16-4CDC-A344-61B6E5FC4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74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77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106333"/>
            <a:ext cx="7796047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FBEB-CB03-4FA5-B987-013964F1B262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F159-8F16-4CDC-A344-61B6E5FC4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400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99" y="685800"/>
            <a:ext cx="7143765" cy="291670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62698" y="3610032"/>
            <a:ext cx="6500967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106334"/>
            <a:ext cx="779766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FBEB-CB03-4FA5-B987-013964F1B262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F159-8F16-4CDC-A344-61B6E5FC456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04280" y="88785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97147" y="290648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0352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723855"/>
            <a:ext cx="7796030" cy="251183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247468"/>
            <a:ext cx="7796030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FBEB-CB03-4FA5-B987-013964F1B262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F159-8F16-4CDC-A344-61B6E5FC4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879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2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52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5967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75966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7785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27785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FBEB-CB03-4FA5-B987-013964F1B262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F159-8F16-4CDC-A344-61B6E5FC4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6390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8880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4335" y="2063396"/>
            <a:ext cx="2482596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8880" y="4389288"/>
            <a:ext cx="2482596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805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76999" y="2063396"/>
            <a:ext cx="2482596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76998" y="4389286"/>
            <a:ext cx="2483655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670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26614" y="2063394"/>
            <a:ext cx="2482596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26614" y="4389284"/>
            <a:ext cx="2482596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FBEB-CB03-4FA5-B987-013964F1B262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F159-8F16-4CDC-A344-61B6E5FC4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641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2063396"/>
            <a:ext cx="7796030" cy="331119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FBEB-CB03-4FA5-B987-013964F1B262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F159-8F16-4CDC-A344-61B6E5FC4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677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896" y="685801"/>
            <a:ext cx="1698485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685801"/>
            <a:ext cx="5928323" cy="4688785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FBEB-CB03-4FA5-B987-013964F1B262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F159-8F16-4CDC-A344-61B6E5FC4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709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FBEB-CB03-4FA5-B987-013964F1B262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F159-8F16-4CDC-A344-61B6E5FC4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676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FBEB-CB03-4FA5-B987-013964F1B262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F159-8F16-4CDC-A344-61B6E5FC4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24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319348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3742267"/>
            <a:ext cx="7796030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FBEB-CB03-4FA5-B987-013964F1B262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F159-8F16-4CDC-A344-61B6E5FC4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04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FBEB-CB03-4FA5-B987-013964F1B262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F159-8F16-4CDC-A344-61B6E5FC4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16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6030" cy="115814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569" y="2063396"/>
            <a:ext cx="3591317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4352" y="2861733"/>
            <a:ext cx="3816534" cy="2512852"/>
          </a:xfrm>
        </p:spPr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340" y="2063396"/>
            <a:ext cx="3596671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495477" y="2861733"/>
            <a:ext cx="3816535" cy="2512852"/>
          </a:xfrm>
        </p:spPr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FBEB-CB03-4FA5-B987-013964F1B262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F159-8F16-4CDC-A344-61B6E5FC4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55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FBEB-CB03-4FA5-B987-013964F1B262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F159-8F16-4CDC-A344-61B6E5FC4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545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FBEB-CB03-4FA5-B987-013964F1B262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F159-8F16-4CDC-A344-61B6E5FC4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97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32" y="685800"/>
            <a:ext cx="3095145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784600" y="685801"/>
            <a:ext cx="4525781" cy="468878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32" y="2709053"/>
            <a:ext cx="3095146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FBEB-CB03-4FA5-B987-013964F1B262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F159-8F16-4CDC-A344-61B6E5FC4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30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4408172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7740" y="1"/>
            <a:ext cx="3162641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2709053"/>
            <a:ext cx="4408171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FBEB-CB03-4FA5-B987-013964F1B262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F159-8F16-4CDC-A344-61B6E5FC4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086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D762FBEB-CB03-4FA5-B987-013964F1B262}" type="datetimeFigureOut">
              <a:rPr lang="ru-RU" smtClean="0"/>
              <a:t>02.10.2018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 cap="all" baseline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C786F159-8F16-4CDC-A344-61B6E5FC45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86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  <p:sldLayoutId id="2147483784" r:id="rId15"/>
    <p:sldLayoutId id="2147483785" r:id="rId16"/>
    <p:sldLayoutId id="2147483786" r:id="rId17"/>
    <p:sldLayoutId id="2147483787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>
              <a:lumMod val="60000"/>
              <a:lumOff val="4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Мышева Елена Робертовна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6600" cy="1752600"/>
          </a:xfrm>
        </p:spPr>
        <p:txBody>
          <a:bodyPr>
            <a:normAutofit/>
          </a:bodyPr>
          <a:lstStyle/>
          <a:p>
            <a:r>
              <a:rPr lang="ru-RU" dirty="0"/>
              <a:t>Учитель-логопед высшей категории, стаж работы более 15 лет</a:t>
            </a:r>
          </a:p>
        </p:txBody>
      </p:sp>
    </p:spTree>
    <p:extLst>
      <p:ext uri="{BB962C8B-B14F-4D97-AF65-F5344CB8AC3E}">
        <p14:creationId xmlns:p14="http://schemas.microsoft.com/office/powerpoint/2010/main" val="326916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Закрепление результатов по развитию речи: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-интернет ресурсы</a:t>
            </a:r>
          </a:p>
          <a:p>
            <a:r>
              <a:rPr lang="ru-RU" dirty="0"/>
              <a:t>- печатные издания: наглядные материалы, альбомы и книги по развитию речи</a:t>
            </a:r>
          </a:p>
          <a:p>
            <a:r>
              <a:rPr lang="ru-RU" dirty="0"/>
              <a:t>- подручные средства: самодельные игры, пособия   по рекомендациям логопеда, воспитателя, психолога, дефектолога.</a:t>
            </a:r>
          </a:p>
          <a:p>
            <a:r>
              <a:rPr lang="ru-RU" dirty="0"/>
              <a:t>- бросовый материал для игр-манипуляций по развитию мелкой моторики</a:t>
            </a:r>
          </a:p>
        </p:txBody>
      </p:sp>
    </p:spTree>
    <p:extLst>
      <p:ext uri="{BB962C8B-B14F-4D97-AF65-F5344CB8AC3E}">
        <p14:creationId xmlns:p14="http://schemas.microsoft.com/office/powerpoint/2010/main" val="84570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Нормы развития речи детей </a:t>
            </a:r>
            <a:r>
              <a:rPr lang="en-US" dirty="0" smtClean="0"/>
              <a:t>6</a:t>
            </a:r>
            <a:r>
              <a:rPr lang="ru-RU" dirty="0" smtClean="0"/>
              <a:t>-</a:t>
            </a:r>
            <a:r>
              <a:rPr lang="ru-RU" dirty="0" err="1" smtClean="0"/>
              <a:t>ти</a:t>
            </a:r>
            <a:r>
              <a:rPr lang="ru-RU" dirty="0" smtClean="0"/>
              <a:t> </a:t>
            </a:r>
            <a:r>
              <a:rPr lang="ru-RU" dirty="0"/>
              <a:t>лет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dirty="0"/>
              <a:t>Уровень развития речи детей в </a:t>
            </a:r>
            <a:r>
              <a:rPr lang="en-US" i="1" dirty="0" smtClean="0"/>
              <a:t>6 </a:t>
            </a:r>
            <a:r>
              <a:rPr lang="ru-RU" i="1" dirty="0" smtClean="0"/>
              <a:t>лет</a:t>
            </a:r>
            <a:endParaRPr lang="ru-RU" dirty="0"/>
          </a:p>
          <a:p>
            <a:r>
              <a:rPr lang="ru-RU" dirty="0"/>
              <a:t>1. Увеличивается активный словарный запас (от 2500 до 3000 слов к концу шестого года жизни), что дает ребенку возможность высказываться более полно, точнее излагать мысли.</a:t>
            </a:r>
          </a:p>
          <a:p>
            <a:r>
              <a:rPr lang="ru-RU" dirty="0"/>
              <a:t>2. В речи ребенка этого возраста все чаще появляются прилагательные, которыми он пользуется для обозначения признаков и качеств предметов, описания временных и </a:t>
            </a:r>
            <a:r>
              <a:rPr lang="ru-RU"/>
              <a:t>пространственных </a:t>
            </a:r>
            <a:r>
              <a:rPr lang="ru-RU" smtClean="0"/>
              <a:t>отношений</a:t>
            </a:r>
            <a:r>
              <a:rPr lang="ru-RU"/>
              <a:t>.</a:t>
            </a:r>
            <a:endParaRPr lang="ru-RU" smtClean="0"/>
          </a:p>
          <a:p>
            <a:r>
              <a:rPr lang="ru-RU" dirty="0" smtClean="0"/>
              <a:t>3</a:t>
            </a:r>
            <a:r>
              <a:rPr lang="ru-RU" dirty="0"/>
              <a:t>. Свое высказывании ребенок строит из </a:t>
            </a:r>
            <a:r>
              <a:rPr lang="ru-RU" dirty="0"/>
              <a:t>т</a:t>
            </a:r>
            <a:r>
              <a:rPr lang="ru-RU" dirty="0" smtClean="0"/>
              <a:t>рех </a:t>
            </a:r>
            <a:r>
              <a:rPr lang="ru-RU" dirty="0"/>
              <a:t>и более простых распространенных предложений, сложные предложения использует чаще, но все же еще не во всех ситуациях.</a:t>
            </a:r>
          </a:p>
          <a:p>
            <a:r>
              <a:rPr lang="ru-RU" dirty="0"/>
              <a:t>4. </a:t>
            </a:r>
            <a:r>
              <a:rPr lang="ru-RU" dirty="0" smtClean="0"/>
              <a:t>шестилетние </a:t>
            </a:r>
            <a:r>
              <a:rPr lang="ru-RU" dirty="0" smtClean="0"/>
              <a:t>дети </a:t>
            </a:r>
            <a:r>
              <a:rPr lang="ru-RU" dirty="0"/>
              <a:t>начинают овладевать монологической речью. Появляются предложения с однородными обстоятельствами. Ребенок начинает правильно согласовывать  прилагательные с другими частями </a:t>
            </a:r>
            <a:r>
              <a:rPr lang="ru-RU" dirty="0"/>
              <a:t>речи, пользуется числительными и правильно согласовывает по родам и числам.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156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28B9855-2E2E-475B-9EC5-EF0DC38D8464}"/>
              </a:ext>
            </a:extLst>
          </p:cNvPr>
          <p:cNvSpPr/>
          <p:nvPr/>
        </p:nvSpPr>
        <p:spPr>
          <a:xfrm>
            <a:off x="827584" y="980728"/>
            <a:ext cx="748883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5</a:t>
            </a:r>
            <a:r>
              <a:rPr lang="ru-RU" sz="2000" dirty="0"/>
              <a:t>. </a:t>
            </a:r>
            <a:r>
              <a:rPr lang="ru-RU" sz="2000" dirty="0" smtClean="0"/>
              <a:t>Развивается фонематический слух. Дети умеют выделять первый и последний звук в слове, слышат наличие заданного согласного в слове, умеют составлять схему слов с учетом гласных-согласных.</a:t>
            </a:r>
          </a:p>
          <a:p>
            <a:r>
              <a:rPr lang="ru-RU" sz="2000" dirty="0" smtClean="0"/>
              <a:t>6</a:t>
            </a:r>
            <a:r>
              <a:rPr lang="ru-RU" sz="2000" dirty="0"/>
              <a:t>. У </a:t>
            </a:r>
            <a:r>
              <a:rPr lang="ru-RU" sz="2000" dirty="0" smtClean="0"/>
              <a:t>шестилетних </a:t>
            </a:r>
            <a:r>
              <a:rPr lang="ru-RU" sz="2000" dirty="0" smtClean="0"/>
              <a:t> </a:t>
            </a:r>
            <a:r>
              <a:rPr lang="ru-RU" sz="2000" dirty="0"/>
              <a:t>детей отмечается тяга к рифме. Играя со словами, некоторые рифмуют их, создавая собственные небольшие двух-, </a:t>
            </a:r>
            <a:r>
              <a:rPr lang="ru-RU" sz="2000" dirty="0" err="1"/>
              <a:t>четырехстишия</a:t>
            </a:r>
            <a:r>
              <a:rPr lang="ru-RU" sz="2000" dirty="0"/>
              <a:t>.</a:t>
            </a:r>
          </a:p>
          <a:p>
            <a:r>
              <a:rPr lang="ru-RU" sz="2000" dirty="0"/>
              <a:t>7. </a:t>
            </a:r>
            <a:r>
              <a:rPr lang="ru-RU" sz="2000" dirty="0" smtClean="0"/>
              <a:t>На седьмом  </a:t>
            </a:r>
            <a:r>
              <a:rPr lang="ru-RU" sz="2000" dirty="0"/>
              <a:t>году жизни ребенок осуществляет </a:t>
            </a:r>
            <a:r>
              <a:rPr lang="ru-RU" sz="2000" dirty="0" smtClean="0"/>
              <a:t> </a:t>
            </a:r>
            <a:r>
              <a:rPr lang="ru-RU" sz="2000" dirty="0"/>
              <a:t>точные движения языком и </a:t>
            </a:r>
            <a:r>
              <a:rPr lang="ru-RU" sz="2000" dirty="0" smtClean="0"/>
              <a:t>губами, его звукопроизношение полностью сформировано и соответствует норме русского языка.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3540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4D04E3F8-CC83-422D-884F-BC48862EBACA}"/>
              </a:ext>
            </a:extLst>
          </p:cNvPr>
          <p:cNvSpPr/>
          <p:nvPr/>
        </p:nvSpPr>
        <p:spPr>
          <a:xfrm>
            <a:off x="611560" y="620688"/>
            <a:ext cx="77048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8</a:t>
            </a:r>
            <a:r>
              <a:rPr lang="ru-RU" sz="2000" dirty="0" smtClean="0"/>
              <a:t>. </a:t>
            </a:r>
            <a:r>
              <a:rPr lang="ru-RU" sz="2000" dirty="0"/>
              <a:t>Знает: </a:t>
            </a:r>
            <a:r>
              <a:rPr lang="ru-RU" sz="2000" dirty="0" smtClean="0"/>
              <a:t>города, реки, названия улиц, адрес </a:t>
            </a:r>
            <a:r>
              <a:rPr lang="ru-RU" sz="2000" dirty="0"/>
              <a:t>, имена, отчества родителей, родовые отношения, времена </a:t>
            </a:r>
            <a:r>
              <a:rPr lang="ru-RU" sz="2000" dirty="0" smtClean="0"/>
              <a:t>года </a:t>
            </a:r>
            <a:r>
              <a:rPr lang="ru-RU" sz="2000" dirty="0"/>
              <a:t>и их последовательность, дни недели</a:t>
            </a:r>
            <a:r>
              <a:rPr lang="ru-RU" sz="2000" dirty="0" smtClean="0"/>
              <a:t>, части суток, </a:t>
            </a:r>
            <a:r>
              <a:rPr lang="ru-RU" sz="2000" dirty="0"/>
              <a:t>названия пальцев на ладони, </a:t>
            </a:r>
            <a:r>
              <a:rPr lang="ru-RU" sz="2000" dirty="0" smtClean="0"/>
              <a:t> </a:t>
            </a:r>
            <a:r>
              <a:rPr lang="ru-RU" sz="2000" dirty="0"/>
              <a:t>ориентируется в пространстве и на своем </a:t>
            </a:r>
            <a:r>
              <a:rPr lang="ru-RU" sz="2000" dirty="0" smtClean="0"/>
              <a:t>теле и листе бумаги(право-лево</a:t>
            </a:r>
            <a:r>
              <a:rPr lang="ru-RU" sz="2000" dirty="0"/>
              <a:t>), знают названия детёнышей животных, обобщают и знакомы с понятиями : транспорт, водный, воздушный, одежда: праздничная, домашняя, зимняя, летняя, животные дикие и домашние, птицы перелётные и зимующие, овощи-фрукты, хвойные и лиственные деревья.</a:t>
            </a:r>
          </a:p>
        </p:txBody>
      </p:sp>
    </p:spTree>
    <p:extLst>
      <p:ext uri="{BB962C8B-B14F-4D97-AF65-F5344CB8AC3E}">
        <p14:creationId xmlns:p14="http://schemas.microsoft.com/office/powerpoint/2010/main" val="28129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Приемы, позволяющие развить речь и звукопроизношение ребёнка: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-Артикуляционная гимнастика</a:t>
            </a:r>
          </a:p>
          <a:p>
            <a:r>
              <a:rPr lang="ru-RU" dirty="0"/>
              <a:t>-развитие мелкой моторики</a:t>
            </a:r>
          </a:p>
          <a:p>
            <a:r>
              <a:rPr lang="ru-RU" dirty="0"/>
              <a:t>- </a:t>
            </a:r>
            <a:r>
              <a:rPr lang="ru-RU" dirty="0" err="1"/>
              <a:t>нейро</a:t>
            </a:r>
            <a:r>
              <a:rPr lang="ru-RU" dirty="0"/>
              <a:t>-психологические упражнения</a:t>
            </a:r>
          </a:p>
          <a:p>
            <a:r>
              <a:rPr lang="ru-RU" dirty="0"/>
              <a:t>- создание благоприятной мотивирующей среды пребывания ребёнка (речевой зоны)</a:t>
            </a:r>
          </a:p>
        </p:txBody>
      </p:sp>
    </p:spTree>
    <p:extLst>
      <p:ext uri="{BB962C8B-B14F-4D97-AF65-F5344CB8AC3E}">
        <p14:creationId xmlns:p14="http://schemas.microsoft.com/office/powerpoint/2010/main" val="51242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Информация логопеда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- на стенде в группе</a:t>
            </a:r>
          </a:p>
          <a:p>
            <a:r>
              <a:rPr lang="ru-RU" dirty="0"/>
              <a:t>- в индивидуальных тетрадях </a:t>
            </a:r>
          </a:p>
          <a:p>
            <a:r>
              <a:rPr lang="ru-RU" dirty="0"/>
              <a:t>- в группе в </a:t>
            </a:r>
            <a:r>
              <a:rPr lang="en-US" dirty="0"/>
              <a:t>Viber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897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610735A-F7B2-4FF6-8331-AA905F06D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70ED957-2E5B-4057-A993-2AA5CEE28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83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ое мероприятие">
  <a:themeElements>
    <a:clrScheme name="Главное мероприятие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346492"/>
      </a:accent1>
      <a:accent2>
        <a:srgbClr val="6DA5D4"/>
      </a:accent2>
      <a:accent3>
        <a:srgbClr val="538C79"/>
      </a:accent3>
      <a:accent4>
        <a:srgbClr val="93B75D"/>
      </a:accent4>
      <a:accent5>
        <a:srgbClr val="DEB050"/>
      </a:accent5>
      <a:accent6>
        <a:srgbClr val="BB5354"/>
      </a:accent6>
      <a:hlink>
        <a:srgbClr val="3289DD"/>
      </a:hlink>
      <a:folHlink>
        <a:srgbClr val="859EB6"/>
      </a:folHlink>
    </a:clrScheme>
    <a:fontScheme name="Главное мероприятие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ое мероприятие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in Event" id="{AC372BB4-D83D-411E-B849-B641926BA760}" vid="{FE3530EC-BA5B-407C-9B36-00820F39551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TM04033927[[fn=Главное мероприятие]]</Template>
  <TotalTime>101</TotalTime>
  <Words>419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Главное мероприятие</vt:lpstr>
      <vt:lpstr>Мышева Елена Робертовна</vt:lpstr>
      <vt:lpstr>Закрепление результатов по развитию речи: </vt:lpstr>
      <vt:lpstr>Нормы развития речи детей 6-ти лет</vt:lpstr>
      <vt:lpstr>Презентация PowerPoint</vt:lpstr>
      <vt:lpstr>Презентация PowerPoint</vt:lpstr>
      <vt:lpstr>Приемы, позволяющие развить речь и звукопроизношение ребёнка:</vt:lpstr>
      <vt:lpstr>Информация логопеда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Мышева Елена Робертовна</dc:title>
  <dc:creator>yardou0142</dc:creator>
  <cp:lastModifiedBy>yardou0142</cp:lastModifiedBy>
  <cp:revision>12</cp:revision>
  <dcterms:created xsi:type="dcterms:W3CDTF">2018-09-19T08:15:47Z</dcterms:created>
  <dcterms:modified xsi:type="dcterms:W3CDTF">2018-10-02T14:21:35Z</dcterms:modified>
</cp:coreProperties>
</file>